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Gill Sans Nova" panose="020B0602020104020203"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Lato Black" panose="020F0502020204030204" pitchFamily="34" charset="0"/>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96" userDrawn="1">
          <p15:clr>
            <a:srgbClr val="A4A3A4"/>
          </p15:clr>
        </p15:guide>
        <p15:guide id="3" pos="5355"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1D5"/>
    <a:srgbClr val="76D6FF"/>
    <a:srgbClr val="91D5F7"/>
    <a:srgbClr val="CCCCFF"/>
    <a:srgbClr val="E1C6F6"/>
    <a:srgbClr val="A2E6B7"/>
    <a:srgbClr val="B363DF"/>
    <a:srgbClr val="DEBBF1"/>
    <a:srgbClr val="B0FAFC"/>
    <a:srgbClr val="927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93" autoAdjust="0"/>
    <p:restoredTop sz="95840" autoAdjust="0"/>
  </p:normalViewPr>
  <p:slideViewPr>
    <p:cSldViewPr snapToGrid="0" showGuides="1">
      <p:cViewPr varScale="1">
        <p:scale>
          <a:sx n="22" d="100"/>
          <a:sy n="22" d="100"/>
        </p:scale>
        <p:origin x="1096" y="328"/>
      </p:cViewPr>
      <p:guideLst>
        <p:guide pos="13896"/>
        <p:guide pos="5355"/>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presProps" Target="presProp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ableStyles" Target="tableStyle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82666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238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2500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26535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668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11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95626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3460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701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22886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3788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5/30/22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18844563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9285557" y="814194"/>
            <a:ext cx="25320087" cy="12484959"/>
          </a:xfrm>
        </p:spPr>
        <p:txBody>
          <a:bodyPr anchor="t">
            <a:noAutofit/>
          </a:body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2399305" y="12543219"/>
            <a:ext cx="9148839" cy="17309162"/>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Background</a:t>
            </a:r>
          </a:p>
          <a:p>
            <a:pPr marL="571500" indent="-571500">
              <a:lnSpc>
                <a:spcPct val="120000"/>
              </a:lnSpc>
              <a:buFont typeface="Arial" panose="020B0604020202020204" pitchFamily="34" charset="0"/>
              <a:buChar char="•"/>
            </a:pPr>
            <a:r>
              <a:rPr lang="en-US" sz="3200" dirty="0">
                <a:latin typeface="Lato" panose="020B0604020202020204" charset="0"/>
              </a:rPr>
              <a:t>First, …</a:t>
            </a:r>
          </a:p>
          <a:p>
            <a:pPr marL="571500" indent="-571500">
              <a:lnSpc>
                <a:spcPct val="120000"/>
              </a:lnSpc>
              <a:buFont typeface="Arial" panose="020B0604020202020204" pitchFamily="34" charset="0"/>
              <a:buChar char="•"/>
            </a:pPr>
            <a:r>
              <a:rPr lang="en-US" sz="3200" dirty="0">
                <a:latin typeface="Lato" panose="020B0604020202020204" charset="0"/>
              </a:rPr>
              <a:t>Another Important background piece</a:t>
            </a:r>
          </a:p>
          <a:p>
            <a:pPr marL="571500" indent="-571500">
              <a:lnSpc>
                <a:spcPct val="120000"/>
              </a:lnSpc>
              <a:buFont typeface="Arial" panose="020B0604020202020204" pitchFamily="34" charset="0"/>
              <a:buChar char="•"/>
            </a:pPr>
            <a:r>
              <a:rPr lang="en-US" sz="3200" dirty="0">
                <a:latin typeface="Lato" panose="020B0604020202020204" charset="0"/>
              </a:rPr>
              <a:t>Important to consider…</a:t>
            </a:r>
          </a:p>
          <a:p>
            <a:pPr>
              <a:lnSpc>
                <a:spcPct val="120000"/>
              </a:lnSpc>
            </a:pPr>
            <a:endParaRPr lang="en-US" sz="2800" dirty="0">
              <a:latin typeface="Lato" panose="020B060402020202020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endParaRPr lang="en-US" sz="3600" b="1" dirty="0">
              <a:latin typeface="Lato Black" panose="020F0A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Approach</a:t>
            </a:r>
            <a:endParaRPr lang="en-US" sz="3600" dirty="0">
              <a:latin typeface="Lato" panose="020B0604020202020204" charset="0"/>
            </a:endParaRPr>
          </a:p>
          <a:p>
            <a:pPr marL="571500" indent="-571500">
              <a:lnSpc>
                <a:spcPct val="120000"/>
              </a:lnSpc>
              <a:buFont typeface="Arial" panose="020B0604020202020204" pitchFamily="34" charset="0"/>
              <a:buChar char="•"/>
            </a:pPr>
            <a:r>
              <a:rPr lang="en-US" sz="3200" dirty="0">
                <a:latin typeface="Lato" panose="020B0604020202020204" charset="0"/>
              </a:rPr>
              <a:t>We did something …</a:t>
            </a:r>
          </a:p>
          <a:p>
            <a:pPr marL="571500" indent="-571500">
              <a:lnSpc>
                <a:spcPct val="120000"/>
              </a:lnSpc>
              <a:buFont typeface="Arial" panose="020B0604020202020204" pitchFamily="34" charset="0"/>
              <a:buChar char="•"/>
            </a:pPr>
            <a:endParaRPr lang="en-US" sz="2800" b="1" dirty="0">
              <a:latin typeface="Lato" panose="020B060402020202020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marL="571500" indent="-571500">
              <a:lnSpc>
                <a:spcPct val="120000"/>
              </a:lnSpc>
              <a:buFont typeface="Arial" panose="020B0604020202020204" pitchFamily="34" charset="0"/>
              <a:buChar char="•"/>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Graphs  with essential results</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a:p>
            <a:pPr marL="457200" indent="-457200">
              <a:lnSpc>
                <a:spcPct val="120000"/>
              </a:lnSpc>
              <a:buFont typeface="Arial" panose="020B0604020202020204" pitchFamily="34" charset="0"/>
              <a:buChar char="•"/>
            </a:pPr>
            <a:r>
              <a:rPr lang="en-US" sz="3200" dirty="0">
                <a:latin typeface="Lato" panose="020F0502020204030203" pitchFamily="34" charset="0"/>
                <a:cs typeface="Arial" panose="020B0604020202020204" pitchFamily="34" charset="0"/>
              </a:rPr>
              <a:t>Consider language in the ‘Main finding’ when writing these discussion points – you’ll want them to </a:t>
            </a:r>
            <a:r>
              <a:rPr lang="en-US" sz="3200" u="sng" dirty="0">
                <a:latin typeface="Lato" panose="020F0502020204030203" pitchFamily="34" charset="0"/>
                <a:cs typeface="Arial" panose="020B0604020202020204" pitchFamily="34" charset="0"/>
              </a:rPr>
              <a:t>support or complement </a:t>
            </a:r>
            <a:r>
              <a:rPr lang="en-US" sz="3200" dirty="0">
                <a:latin typeface="Lato" panose="020F0502020204030203" pitchFamily="34" charset="0"/>
                <a:cs typeface="Arial" panose="020B0604020202020204" pitchFamily="34" charset="0"/>
              </a:rPr>
              <a:t> each other with careful consideration of the words used in each part. </a:t>
            </a: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1814463" y="1640719"/>
            <a:ext cx="11052216" cy="892552"/>
          </a:xfrm>
          <a:prstGeom prst="rect">
            <a:avLst/>
          </a:prstGeom>
          <a:noFill/>
        </p:spPr>
        <p:txBody>
          <a:bodyPr wrap="square" rtlCol="0">
            <a:spAutoFit/>
          </a:bodyPr>
          <a:lstStyle/>
          <a:p>
            <a:r>
              <a:rPr lang="en-US" sz="5200" dirty="0"/>
              <a:t>Here goes the 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2501720" y="5279819"/>
            <a:ext cx="9677702" cy="3026470"/>
          </a:xfrm>
          <a:prstGeom prst="rect">
            <a:avLst/>
          </a:prstGeom>
          <a:noFill/>
        </p:spPr>
        <p:txBody>
          <a:bodyPr wrap="square" rtlCol="0">
            <a:spAutoFit/>
          </a:bodyPr>
          <a:lstStyle/>
          <a:p>
            <a:r>
              <a:rPr lang="en-US" sz="4400" b="1" dirty="0">
                <a:latin typeface="Lato" panose="020F0502020204030203" pitchFamily="34" charset="0"/>
                <a:cs typeface="Lato" panose="020F0502020204030203" pitchFamily="34" charset="0"/>
              </a:rPr>
              <a:t>Jeremy D. Harris</a:t>
            </a:r>
            <a:r>
              <a:rPr lang="en-US" sz="4400" b="1" baseline="30000" dirty="0">
                <a:latin typeface="Lato" panose="020F0502020204030203" pitchFamily="34" charset="0"/>
                <a:cs typeface="Lato" panose="020F0502020204030203" pitchFamily="34" charset="0"/>
              </a:rPr>
              <a:t>1</a:t>
            </a:r>
            <a:r>
              <a:rPr lang="en-US" sz="4400" dirty="0">
                <a:latin typeface="Lato" panose="020F0502020204030203" pitchFamily="34" charset="0"/>
                <a:cs typeface="Lato" panose="020F0502020204030203" pitchFamily="34" charset="0"/>
              </a:rPr>
              <a:t>, Brigitte Martin</a:t>
            </a:r>
            <a:r>
              <a:rPr lang="en-US" sz="4400" baseline="30000" dirty="0">
                <a:latin typeface="Lato" panose="020F0502020204030203" pitchFamily="34" charset="0"/>
                <a:cs typeface="Lato" panose="020F0502020204030203" pitchFamily="34" charset="0"/>
              </a:rPr>
              <a:t>2</a:t>
            </a:r>
            <a:r>
              <a:rPr lang="en-US" sz="4400" dirty="0">
                <a:latin typeface="Lato" panose="020F0502020204030203" pitchFamily="34" charset="0"/>
                <a:cs typeface="Lato" panose="020F0502020204030203" pitchFamily="34" charset="0"/>
              </a:rPr>
              <a:t>, Christopher B. Brooke</a:t>
            </a:r>
            <a:r>
              <a:rPr lang="en-US" sz="4400" baseline="30000" dirty="0">
                <a:latin typeface="Lato" panose="020F0502020204030203" pitchFamily="34" charset="0"/>
                <a:cs typeface="Lato" panose="020F0502020204030203" pitchFamily="34" charset="0"/>
              </a:rPr>
              <a:t>2,3</a:t>
            </a:r>
            <a:r>
              <a:rPr lang="en-US" sz="4400" dirty="0">
                <a:latin typeface="Lato" panose="020F0502020204030203" pitchFamily="34" charset="0"/>
                <a:cs typeface="Lato" panose="020F0502020204030203" pitchFamily="34" charset="0"/>
              </a:rPr>
              <a:t>, Katia Koelle</a:t>
            </a:r>
            <a:r>
              <a:rPr lang="en-US" sz="4400" baseline="30000" dirty="0">
                <a:latin typeface="Lato" panose="020F0502020204030203" pitchFamily="34" charset="0"/>
                <a:cs typeface="Lato" panose="020F0502020204030203" pitchFamily="34" charset="0"/>
              </a:rPr>
              <a:t>1</a:t>
            </a:r>
          </a:p>
          <a:p>
            <a:endParaRPr lang="en-US" sz="2800" baseline="30000" dirty="0">
              <a:latin typeface="Lato" panose="020F0502020204030203" pitchFamily="34" charset="0"/>
              <a:cs typeface="Lato" panose="020F0502020204030203" pitchFamily="34" charset="0"/>
            </a:endParaRP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a:p>
            <a:pPr marL="514350" indent="-514350">
              <a:buAutoNum type="arabicPeriod"/>
            </a:pPr>
            <a:r>
              <a:rPr lang="en-US" sz="2800" dirty="0">
                <a:latin typeface="Lato" panose="020F0502020204030203" pitchFamily="34" charset="0"/>
                <a:cs typeface="Lato" panose="020F0502020204030203" pitchFamily="34" charset="0"/>
              </a:rPr>
              <a:t>Author affiliations</a:t>
            </a:r>
          </a:p>
        </p:txBody>
      </p:sp>
      <p:sp>
        <p:nvSpPr>
          <p:cNvPr id="20" name="Graphic 18">
            <a:extLst>
              <a:ext uri="{FF2B5EF4-FFF2-40B4-BE49-F238E27FC236}">
                <a16:creationId xmlns:a16="http://schemas.microsoft.com/office/drawing/2014/main" id="{BDF411EE-4753-4C32-9DAF-D5DA024A3893}"/>
              </a:ext>
            </a:extLst>
          </p:cNvPr>
          <p:cNvSpPr/>
          <p:nvPr/>
        </p:nvSpPr>
        <p:spPr>
          <a:xfrm>
            <a:off x="2038875" y="5499275"/>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32680378" y="10631879"/>
            <a:ext cx="8849405"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Structure</a:t>
            </a:r>
            <a:endParaRPr lang="en-US" sz="5400" dirty="0">
              <a:latin typeface="Lato" panose="020F050202020403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38875" y="31465684"/>
            <a:ext cx="4445603" cy="1384995"/>
          </a:xfrm>
          <a:prstGeom prst="rect">
            <a:avLst/>
          </a:prstGeom>
          <a:noFill/>
        </p:spPr>
        <p:txBody>
          <a:bodyPr wrap="square" rtlCol="0">
            <a:spAutoFit/>
          </a:bodyPr>
          <a:lstStyle/>
          <a:p>
            <a:r>
              <a:rPr lang="en-US" sz="2800" dirty="0">
                <a:latin typeface="Lato" panose="020B0604020202020204" charset="0"/>
                <a:cs typeface="Arial" panose="020B0604020202020204" pitchFamily="34" charset="0"/>
              </a:rPr>
              <a:t>*Take a picture to </a:t>
            </a:r>
            <a:br>
              <a:rPr lang="en-US" sz="2800" dirty="0">
                <a:latin typeface="Lato" panose="020B0604020202020204" charset="0"/>
                <a:cs typeface="Arial" panose="020B0604020202020204" pitchFamily="34" charset="0"/>
              </a:rPr>
            </a:br>
            <a:r>
              <a:rPr lang="en-US" sz="2800" dirty="0">
                <a:latin typeface="Lato" panose="020B0604020202020204" charset="0"/>
                <a:cs typeface="Arial" panose="020B0604020202020204" pitchFamily="34" charset="0"/>
              </a:rPr>
              <a:t>download the publication or preprint</a:t>
            </a:r>
          </a:p>
        </p:txBody>
      </p:sp>
      <p:grpSp>
        <p:nvGrpSpPr>
          <p:cNvPr id="8" name="Group 7"/>
          <p:cNvGrpSpPr/>
          <p:nvPr/>
        </p:nvGrpSpPr>
        <p:grpSpPr>
          <a:xfrm>
            <a:off x="2680779" y="10088094"/>
            <a:ext cx="3992138" cy="1897955"/>
            <a:chOff x="-1799277" y="12924061"/>
            <a:chExt cx="3992138" cy="1897955"/>
          </a:xfrm>
        </p:grpSpPr>
        <p:sp>
          <p:nvSpPr>
            <p:cNvPr id="21" name="TextBox 20">
              <a:extLst>
                <a:ext uri="{FF2B5EF4-FFF2-40B4-BE49-F238E27FC236}">
                  <a16:creationId xmlns:a16="http://schemas.microsoft.com/office/drawing/2014/main" id="{64F9E57F-C64F-4827-8C49-BB9DBDC073C7}"/>
                </a:ext>
              </a:extLst>
            </p:cNvPr>
            <p:cNvSpPr txBox="1"/>
            <p:nvPr/>
          </p:nvSpPr>
          <p:spPr>
            <a:xfrm>
              <a:off x="-869128" y="12924061"/>
              <a:ext cx="3061989"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Lab logo</a:t>
              </a:r>
            </a:p>
            <a:p>
              <a:endParaRPr lang="en-US" sz="4400" baseline="30000" dirty="0">
                <a:latin typeface="Lato" panose="020F0502020204030203" pitchFamily="34" charset="0"/>
                <a:cs typeface="Lato" panose="020F0502020204030203" pitchFamily="34" charset="0"/>
              </a:endParaRPr>
            </a:p>
            <a:p>
              <a:r>
                <a:rPr lang="en-US" sz="4400" baseline="30000" dirty="0" err="1">
                  <a:latin typeface="Lato" panose="020F0502020204030203" pitchFamily="34" charset="0"/>
                  <a:cs typeface="Lato" panose="020F0502020204030203" pitchFamily="34" charset="0"/>
                </a:rPr>
                <a:t>Github</a:t>
              </a:r>
              <a:r>
                <a:rPr lang="en-US" sz="4400" baseline="30000" dirty="0">
                  <a:latin typeface="Lato" panose="020F0502020204030203" pitchFamily="34" charset="0"/>
                  <a:cs typeface="Lato" panose="020F0502020204030203" pitchFamily="34" charset="0"/>
                </a:rPr>
                <a:t> or website link </a:t>
              </a:r>
            </a:p>
          </p:txBody>
        </p:sp>
        <p:pic>
          <p:nvPicPr>
            <p:cNvPr id="1026" name="Picture 2" descr="Image result for github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99277" y="13573575"/>
              <a:ext cx="804204" cy="8042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10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1874" y="9845171"/>
            <a:ext cx="4572000" cy="1261872"/>
          </a:xfrm>
          <a:prstGeom prst="rect">
            <a:avLst/>
          </a:prstGeom>
        </p:spPr>
      </p:pic>
      <p:sp>
        <p:nvSpPr>
          <p:cNvPr id="387" name="TextBox 386">
            <a:extLst>
              <a:ext uri="{FF2B5EF4-FFF2-40B4-BE49-F238E27FC236}">
                <a16:creationId xmlns:a16="http://schemas.microsoft.com/office/drawing/2014/main" id="{FCAC4B58-8623-4DBE-951A-DDF821787031}"/>
              </a:ext>
            </a:extLst>
          </p:cNvPr>
          <p:cNvSpPr txBox="1"/>
          <p:nvPr/>
        </p:nvSpPr>
        <p:spPr>
          <a:xfrm>
            <a:off x="32343056" y="453199"/>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Model Framework</a:t>
            </a:r>
            <a:endParaRPr lang="en-US" sz="5400" dirty="0">
              <a:latin typeface="Lato" panose="020F0502020204030203" pitchFamily="34" charset="0"/>
              <a:cs typeface="Arial" panose="020B0604020202020204" pitchFamily="34" charset="0"/>
            </a:endParaRPr>
          </a:p>
        </p:txBody>
      </p:sp>
      <p:sp>
        <p:nvSpPr>
          <p:cNvPr id="389" name="Rectangle 388"/>
          <p:cNvSpPr/>
          <p:nvPr/>
        </p:nvSpPr>
        <p:spPr>
          <a:xfrm>
            <a:off x="32604312" y="6087707"/>
            <a:ext cx="8785167" cy="1815882"/>
          </a:xfrm>
          <a:prstGeom prst="rect">
            <a:avLst/>
          </a:prstGeom>
        </p:spPr>
        <p:txBody>
          <a:bodyPr wrap="square">
            <a:spAutoFit/>
          </a:bodyPr>
          <a:lstStyle/>
          <a:p>
            <a:r>
              <a:rPr lang="en-US" sz="2800" u="sng" dirty="0">
                <a:latin typeface="Lato" panose="020B0604020202020204" charset="0"/>
                <a:ea typeface="Arial" charset="0"/>
                <a:cs typeface="Helvetica" panose="020B0604020202020204" pitchFamily="34" charset="0"/>
              </a:rPr>
              <a:t>Assumptions or model features</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What makes different from existing?</a:t>
            </a:r>
          </a:p>
          <a:p>
            <a:pPr marL="285750" indent="-285750">
              <a:buFont typeface="Arial" panose="020B0604020202020204" pitchFamily="34" charset="0"/>
              <a:buChar char="•"/>
            </a:pPr>
            <a:r>
              <a:rPr lang="en-US" sz="2800" dirty="0">
                <a:latin typeface="Lato" panose="020B0604020202020204" charset="0"/>
                <a:cs typeface="Helvetica" panose="020B0604020202020204" pitchFamily="34" charset="0"/>
              </a:rPr>
              <a:t>How does it change/improve structure for problem at hand?</a:t>
            </a:r>
          </a:p>
        </p:txBody>
      </p:sp>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07075" y="30621220"/>
            <a:ext cx="1854114" cy="1854114"/>
          </a:xfrm>
          <a:prstGeom prst="rect">
            <a:avLst/>
          </a:prstGeom>
        </p:spPr>
      </p:pic>
      <p:sp>
        <p:nvSpPr>
          <p:cNvPr id="11" name="Rectangle 10">
            <a:extLst>
              <a:ext uri="{FF2B5EF4-FFF2-40B4-BE49-F238E27FC236}">
                <a16:creationId xmlns:a16="http://schemas.microsoft.com/office/drawing/2014/main" id="{9F63DCAD-20F0-B9D9-61C7-84A51D6901E9}"/>
              </a:ext>
            </a:extLst>
          </p:cNvPr>
          <p:cNvSpPr/>
          <p:nvPr/>
        </p:nvSpPr>
        <p:spPr>
          <a:xfrm>
            <a:off x="12769667" y="0"/>
            <a:ext cx="18351866" cy="13299153"/>
          </a:xfrm>
          <a:prstGeom prst="rect">
            <a:avLst/>
          </a:prstGeom>
          <a:solidFill>
            <a:srgbClr val="BCE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Nova" panose="020F0502020204030204" pitchFamily="34" charset="0"/>
            </a:endParaRPr>
          </a:p>
        </p:txBody>
      </p:sp>
      <p:sp>
        <p:nvSpPr>
          <p:cNvPr id="927" name="TextBox 926">
            <a:extLst>
              <a:ext uri="{FF2B5EF4-FFF2-40B4-BE49-F238E27FC236}">
                <a16:creationId xmlns:a16="http://schemas.microsoft.com/office/drawing/2014/main" id="{9F3E8356-0364-57F3-8186-F532027874E9}"/>
              </a:ext>
            </a:extLst>
          </p:cNvPr>
          <p:cNvSpPr txBox="1"/>
          <p:nvPr/>
        </p:nvSpPr>
        <p:spPr>
          <a:xfrm>
            <a:off x="8973088" y="11312112"/>
            <a:ext cx="2370785" cy="1897955"/>
          </a:xfrm>
          <a:prstGeom prst="rect">
            <a:avLst/>
          </a:prstGeom>
          <a:noFill/>
        </p:spPr>
        <p:txBody>
          <a:bodyPr wrap="square" rtlCol="0">
            <a:spAutoFit/>
          </a:bodyPr>
          <a:lstStyle/>
          <a:p>
            <a:r>
              <a:rPr lang="en-US" sz="4400" baseline="30000" dirty="0">
                <a:latin typeface="Lato" panose="020F0502020204030203" pitchFamily="34" charset="0"/>
                <a:cs typeface="Lato" panose="020F0502020204030203" pitchFamily="34" charset="0"/>
              </a:rPr>
              <a:t>University logo</a:t>
            </a:r>
            <a:endParaRPr lang="en-US" sz="3200" dirty="0">
              <a:latin typeface="Lato" panose="020F0502020204030203" pitchFamily="34" charset="0"/>
              <a:cs typeface="Lato" panose="020F0502020204030203" pitchFamily="34" charset="0"/>
            </a:endParaRPr>
          </a:p>
          <a:p>
            <a:r>
              <a:rPr lang="en-US" sz="4400" dirty="0">
                <a:latin typeface="Lato" panose="020F0502020204030203" pitchFamily="34" charset="0"/>
                <a:cs typeface="Lato" panose="020F0502020204030203" pitchFamily="34" charset="0"/>
              </a:rPr>
              <a:t> </a:t>
            </a:r>
          </a:p>
        </p:txBody>
      </p:sp>
      <p:sp>
        <p:nvSpPr>
          <p:cNvPr id="928" name="TextBox 927">
            <a:extLst>
              <a:ext uri="{FF2B5EF4-FFF2-40B4-BE49-F238E27FC236}">
                <a16:creationId xmlns:a16="http://schemas.microsoft.com/office/drawing/2014/main" id="{BA85D784-40E7-CF99-4D2F-EFC8739C4C70}"/>
              </a:ext>
            </a:extLst>
          </p:cNvPr>
          <p:cNvSpPr txBox="1"/>
          <p:nvPr/>
        </p:nvSpPr>
        <p:spPr>
          <a:xfrm>
            <a:off x="17183576" y="16642753"/>
            <a:ext cx="9524048" cy="1015663"/>
          </a:xfrm>
          <a:prstGeom prst="rect">
            <a:avLst/>
          </a:prstGeom>
          <a:noFill/>
        </p:spPr>
        <p:txBody>
          <a:bodyPr wrap="square" rtlCol="0">
            <a:spAutoFit/>
          </a:bodyPr>
          <a:lstStyle/>
          <a:p>
            <a:r>
              <a:rPr lang="en-US" sz="6000" b="1" dirty="0">
                <a:latin typeface="Lato" panose="020F0502020204030203" pitchFamily="34" charset="0"/>
                <a:cs typeface="Arial" panose="020B0604020202020204" pitchFamily="34" charset="0"/>
              </a:rPr>
              <a:t>Big result goes here:</a:t>
            </a:r>
            <a:endParaRPr lang="en-US" sz="5400" dirty="0">
              <a:latin typeface="Lato" panose="020F0502020204030203" pitchFamily="34" charset="0"/>
              <a:cs typeface="Arial" panose="020B0604020202020204" pitchFamily="34" charset="0"/>
            </a:endParaRPr>
          </a:p>
        </p:txBody>
      </p:sp>
      <p:sp>
        <p:nvSpPr>
          <p:cNvPr id="929" name="TextBox 928">
            <a:extLst>
              <a:ext uri="{FF2B5EF4-FFF2-40B4-BE49-F238E27FC236}">
                <a16:creationId xmlns:a16="http://schemas.microsoft.com/office/drawing/2014/main" id="{CB6404AD-08E2-91E7-1D32-250B066DCEE8}"/>
              </a:ext>
            </a:extLst>
          </p:cNvPr>
          <p:cNvSpPr txBox="1"/>
          <p:nvPr/>
        </p:nvSpPr>
        <p:spPr>
          <a:xfrm>
            <a:off x="32680378" y="26359313"/>
            <a:ext cx="9524048" cy="830997"/>
          </a:xfrm>
          <a:prstGeom prst="rect">
            <a:avLst/>
          </a:prstGeom>
          <a:noFill/>
        </p:spPr>
        <p:txBody>
          <a:bodyPr wrap="square" rtlCol="0">
            <a:spAutoFit/>
          </a:bodyPr>
          <a:lstStyle/>
          <a:p>
            <a:r>
              <a:rPr lang="en-US" sz="4800" b="1" dirty="0">
                <a:latin typeface="Lato" panose="020F0502020204030203" pitchFamily="34" charset="0"/>
                <a:cs typeface="Arial" panose="020B0604020202020204" pitchFamily="34" charset="0"/>
              </a:rPr>
              <a:t>Funding</a:t>
            </a:r>
            <a:endParaRPr lang="en-US" sz="4800" dirty="0">
              <a:latin typeface="Lato" panose="020F0502020204030203" pitchFamily="34" charset="0"/>
              <a:cs typeface="Arial" panose="020B0604020202020204" pitchFamily="34" charset="0"/>
            </a:endParaRPr>
          </a:p>
        </p:txBody>
      </p:sp>
      <p:sp>
        <p:nvSpPr>
          <p:cNvPr id="930" name="TextBox 929">
            <a:extLst>
              <a:ext uri="{FF2B5EF4-FFF2-40B4-BE49-F238E27FC236}">
                <a16:creationId xmlns:a16="http://schemas.microsoft.com/office/drawing/2014/main" id="{9922F76F-553B-AE86-A677-AB69E131115D}"/>
              </a:ext>
            </a:extLst>
          </p:cNvPr>
          <p:cNvSpPr txBox="1"/>
          <p:nvPr/>
        </p:nvSpPr>
        <p:spPr>
          <a:xfrm>
            <a:off x="33732831" y="28301187"/>
            <a:ext cx="7459629"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Logos of the  funding sources that supported this work</a:t>
            </a:r>
            <a:endParaRPr lang="en-US" sz="3200" dirty="0">
              <a:latin typeface="Lato" panose="020F0502020204030203" pitchFamily="34" charset="0"/>
              <a:cs typeface="Lato" panose="020F0502020204030203" pitchFamily="34" charset="0"/>
            </a:endParaRPr>
          </a:p>
        </p:txBody>
      </p:sp>
      <p:sp>
        <p:nvSpPr>
          <p:cNvPr id="931" name="TextBox 930">
            <a:extLst>
              <a:ext uri="{FF2B5EF4-FFF2-40B4-BE49-F238E27FC236}">
                <a16:creationId xmlns:a16="http://schemas.microsoft.com/office/drawing/2014/main" id="{C0B09A17-87FE-0B76-35BE-A88C65196200}"/>
              </a:ext>
            </a:extLst>
          </p:cNvPr>
          <p:cNvSpPr txBox="1"/>
          <p:nvPr/>
        </p:nvSpPr>
        <p:spPr>
          <a:xfrm>
            <a:off x="33355104" y="2195018"/>
            <a:ext cx="5964095" cy="1446550"/>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Model Schematic or Cartoon</a:t>
            </a:r>
            <a:endParaRPr lang="en-US" sz="3200" dirty="0">
              <a:latin typeface="Lato" panose="020F0502020204030203" pitchFamily="34" charset="0"/>
              <a:cs typeface="Lato" panose="020F0502020204030203" pitchFamily="34" charset="0"/>
            </a:endParaRPr>
          </a:p>
        </p:txBody>
      </p:sp>
      <p:sp>
        <p:nvSpPr>
          <p:cNvPr id="932" name="TextBox 931">
            <a:extLst>
              <a:ext uri="{FF2B5EF4-FFF2-40B4-BE49-F238E27FC236}">
                <a16:creationId xmlns:a16="http://schemas.microsoft.com/office/drawing/2014/main" id="{5A30C2D3-08C5-E8BB-1EBE-B81CF1B0B731}"/>
              </a:ext>
            </a:extLst>
          </p:cNvPr>
          <p:cNvSpPr txBox="1"/>
          <p:nvPr/>
        </p:nvSpPr>
        <p:spPr>
          <a:xfrm>
            <a:off x="32343056" y="13467193"/>
            <a:ext cx="8849405" cy="2800767"/>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Pictures/Figures/Cartoons if more explanation is needed (e.g., different model assumptions regarding spatial structure)</a:t>
            </a:r>
            <a:endParaRPr lang="en-US" sz="3200" dirty="0">
              <a:latin typeface="Lato" panose="020F0502020204030203" pitchFamily="34" charset="0"/>
              <a:cs typeface="Lato" panose="020F0502020204030203" pitchFamily="34" charset="0"/>
            </a:endParaRPr>
          </a:p>
        </p:txBody>
      </p:sp>
      <p:sp>
        <p:nvSpPr>
          <p:cNvPr id="933" name="Title 4">
            <a:extLst>
              <a:ext uri="{FF2B5EF4-FFF2-40B4-BE49-F238E27FC236}">
                <a16:creationId xmlns:a16="http://schemas.microsoft.com/office/drawing/2014/main" id="{731B4426-DE18-7A50-480C-5231A4FB27FB}"/>
              </a:ext>
            </a:extLst>
          </p:cNvPr>
          <p:cNvSpPr txBox="1">
            <a:spLocks/>
          </p:cNvSpPr>
          <p:nvPr/>
        </p:nvSpPr>
        <p:spPr>
          <a:xfrm>
            <a:off x="14147843" y="550574"/>
            <a:ext cx="16655687" cy="12484959"/>
          </a:xfrm>
          <a:prstGeom prst="rect">
            <a:avLst/>
          </a:prstGeom>
        </p:spPr>
        <p:txBody>
          <a:bodyPr vert="horz" lIns="91440" tIns="45720" rIns="91440" bIns="45720" rtlCol="0" anchor="t">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gn="l">
              <a:lnSpc>
                <a:spcPct val="150000"/>
              </a:lnSpc>
            </a:pPr>
            <a:r>
              <a:rPr lang="en-US" sz="100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00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00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934" name="TextBox 933">
            <a:extLst>
              <a:ext uri="{FF2B5EF4-FFF2-40B4-BE49-F238E27FC236}">
                <a16:creationId xmlns:a16="http://schemas.microsoft.com/office/drawing/2014/main" id="{6F221551-9009-532D-E776-9CAE9EBA9203}"/>
              </a:ext>
            </a:extLst>
          </p:cNvPr>
          <p:cNvSpPr txBox="1"/>
          <p:nvPr/>
        </p:nvSpPr>
        <p:spPr>
          <a:xfrm>
            <a:off x="17797258" y="20167023"/>
            <a:ext cx="8849405" cy="4154984"/>
          </a:xfrm>
          <a:prstGeom prst="rect">
            <a:avLst/>
          </a:prstGeom>
          <a:noFill/>
        </p:spPr>
        <p:txBody>
          <a:bodyPr wrap="square" rtlCol="0">
            <a:spAutoFit/>
          </a:bodyPr>
          <a:lstStyle/>
          <a:p>
            <a:r>
              <a:rPr lang="en-US" sz="4400" dirty="0">
                <a:latin typeface="Lato" panose="020F0502020204030203" pitchFamily="34" charset="0"/>
                <a:cs typeface="Lato" panose="020F0502020204030203" pitchFamily="34" charset="0"/>
              </a:rPr>
              <a:t>Use the space for figure panels. To help you present, it’s probably best to go  from left to right and starting over in the next row if needed. Labelling panels A,B,C,… can also be helpful.</a:t>
            </a:r>
            <a:endParaRPr lang="en-US" sz="3200" dirty="0">
              <a:latin typeface="Lato" panose="020F0502020204030203" pitchFamily="34" charset="0"/>
              <a:cs typeface="Lato" panose="020F0502020204030203" pitchFamily="34" charset="0"/>
            </a:endParaRPr>
          </a:p>
        </p:txBody>
      </p:sp>
      <p:sp>
        <p:nvSpPr>
          <p:cNvPr id="935" name="TextBox 934">
            <a:extLst>
              <a:ext uri="{FF2B5EF4-FFF2-40B4-BE49-F238E27FC236}">
                <a16:creationId xmlns:a16="http://schemas.microsoft.com/office/drawing/2014/main" id="{ECEDF40C-8216-D2C7-CA0B-0F7B16CC5096}"/>
              </a:ext>
            </a:extLst>
          </p:cNvPr>
          <p:cNvSpPr txBox="1"/>
          <p:nvPr/>
        </p:nvSpPr>
        <p:spPr>
          <a:xfrm>
            <a:off x="17752348" y="10247273"/>
            <a:ext cx="8849405" cy="2800767"/>
          </a:xfrm>
          <a:prstGeom prst="rect">
            <a:avLst/>
          </a:prstGeom>
          <a:noFill/>
        </p:spPr>
        <p:txBody>
          <a:bodyPr wrap="square" rtlCol="0">
            <a:spAutoFit/>
          </a:bodyPr>
          <a:lstStyle/>
          <a:p>
            <a:r>
              <a:rPr lang="en-US" sz="4400" dirty="0">
                <a:solidFill>
                  <a:schemeClr val="bg1"/>
                </a:solidFill>
                <a:latin typeface="Lato" panose="020F0502020204030203" pitchFamily="34" charset="0"/>
                <a:cs typeface="Lato" panose="020F0502020204030203" pitchFamily="34" charset="0"/>
              </a:rPr>
              <a:t>(Choose a soft background color</a:t>
            </a:r>
          </a:p>
          <a:p>
            <a:r>
              <a:rPr lang="en-US" sz="4400" dirty="0">
                <a:solidFill>
                  <a:schemeClr val="bg1"/>
                </a:solidFill>
                <a:latin typeface="Lato" panose="020F0502020204030203" pitchFamily="34" charset="0"/>
                <a:cs typeface="Lato" panose="020F0502020204030203" pitchFamily="34" charset="0"/>
              </a:rPr>
              <a:t>that contrasts with the text to allow the text to stand out and be read easily.)</a:t>
            </a:r>
            <a:endParaRPr lang="en-US" sz="3200" dirty="0">
              <a:solidFill>
                <a:schemeClr val="bg1"/>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7963</TotalTime>
  <Words>413</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Light</vt:lpstr>
      <vt:lpstr>Lato Black</vt:lpstr>
      <vt:lpstr>Lato</vt:lpstr>
      <vt:lpstr>Calibri</vt:lpstr>
      <vt:lpstr>Arial</vt:lpstr>
      <vt:lpstr>Gill Sans Nova</vt:lpstr>
      <vt:lpstr>Office Theme</vt:lpstr>
      <vt:lpstr>Main finding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Harris, Jeremy D</cp:lastModifiedBy>
  <cp:revision>178</cp:revision>
  <dcterms:created xsi:type="dcterms:W3CDTF">2018-09-16T19:13:41Z</dcterms:created>
  <dcterms:modified xsi:type="dcterms:W3CDTF">2022-05-30T16:23:15Z</dcterms:modified>
</cp:coreProperties>
</file>